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Quattrocento Sans"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5" name="Google Shape;85;p13"/>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86" name="Google Shape;86;p13"/>
          <p:cNvPicPr preferRelativeResize="0"/>
          <p:nvPr/>
        </p:nvPicPr>
        <p:blipFill rotWithShape="1">
          <a:blip r:embed="rId3">
            <a:alphaModFix amt="60000"/>
          </a:blip>
          <a:srcRect l="444"/>
          <a:stretch/>
        </p:blipFill>
        <p:spPr>
          <a:xfrm>
            <a:off x="-1" y="10"/>
            <a:ext cx="12192001" cy="6857990"/>
          </a:xfrm>
          <a:prstGeom prst="rect">
            <a:avLst/>
          </a:prstGeom>
          <a:noFill/>
          <a:ln>
            <a:noFill/>
          </a:ln>
        </p:spPr>
      </p:pic>
      <p:sp>
        <p:nvSpPr>
          <p:cNvPr id="87" name="Google Shape;87;p13"/>
          <p:cNvSpPr txBox="1">
            <a:spLocks noGrp="1"/>
          </p:cNvSpPr>
          <p:nvPr>
            <p:ph type="ctrTitle"/>
          </p:nvPr>
        </p:nvSpPr>
        <p:spPr>
          <a:xfrm>
            <a:off x="118672" y="4492197"/>
            <a:ext cx="6160958" cy="211649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en" sz="5200" b="1">
                <a:solidFill>
                  <a:srgbClr val="FFFFFF"/>
                </a:solidFill>
                <a:latin typeface="Calibri"/>
                <a:ea typeface="Calibri"/>
                <a:cs typeface="Calibri"/>
                <a:sym typeface="Calibri"/>
              </a:rPr>
              <a:t>VULNERABILITY </a:t>
            </a:r>
            <a:r>
              <a:rPr lang="es-ES" sz="5200" b="1">
                <a:solidFill>
                  <a:srgbClr val="FFFFFF"/>
                </a:solidFill>
                <a:latin typeface="Calibri"/>
                <a:ea typeface="Calibri"/>
                <a:cs typeface="Calibri"/>
                <a:sym typeface="Calibri"/>
              </a:rPr>
              <a:t/>
            </a:r>
            <a:br>
              <a:rPr lang="es-ES" sz="5200" b="1">
                <a:solidFill>
                  <a:srgbClr val="FFFFFF"/>
                </a:solidFill>
                <a:latin typeface="Calibri"/>
                <a:ea typeface="Calibri"/>
                <a:cs typeface="Calibri"/>
                <a:sym typeface="Calibri"/>
              </a:rPr>
            </a:br>
            <a:r>
              <a:rPr lang="en" sz="5200" b="1">
                <a:solidFill>
                  <a:srgbClr val="FFFFFF"/>
                </a:solidFill>
                <a:latin typeface="Calibri"/>
                <a:ea typeface="Calibri"/>
                <a:cs typeface="Calibri"/>
                <a:sym typeface="Calibri"/>
              </a:rPr>
              <a:t>“ON ANOTHER SCALE” </a:t>
            </a:r>
            <a:r>
              <a:rPr lang="es-ES" sz="5200" b="1">
                <a:solidFill>
                  <a:srgbClr val="FFFFFF"/>
                </a:solidFill>
              </a:rPr>
              <a:t/>
            </a:r>
            <a:br>
              <a:rPr lang="es-ES" sz="5200" b="1">
                <a:solidFill>
                  <a:srgbClr val="FFFFFF"/>
                </a:solidFill>
              </a:rPr>
            </a:br>
            <a:r>
              <a:rPr lang="en" sz="5200" b="1">
                <a:solidFill>
                  <a:srgbClr val="FFFFFF"/>
                </a:solidFill>
              </a:rPr>
              <a:t>Structural sin</a:t>
            </a:r>
            <a:endParaRPr/>
          </a:p>
        </p:txBody>
      </p:sp>
      <p:sp>
        <p:nvSpPr>
          <p:cNvPr id="88" name="Google Shape;88;p13"/>
          <p:cNvSpPr txBox="1">
            <a:spLocks noGrp="1"/>
          </p:cNvSpPr>
          <p:nvPr>
            <p:ph type="subTitle" idx="1"/>
          </p:nvPr>
        </p:nvSpPr>
        <p:spPr>
          <a:xfrm>
            <a:off x="7854847" y="5613400"/>
            <a:ext cx="3888698" cy="11145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800"/>
              <a:buNone/>
            </a:pPr>
            <a:r>
              <a:rPr lang="en" sz="2800" dirty="0">
                <a:solidFill>
                  <a:srgbClr val="FFFFFF"/>
                </a:solidFill>
              </a:rPr>
              <a:t>Ernesto Cavassa sj</a:t>
            </a:r>
            <a:endParaRPr dirty="0"/>
          </a:p>
          <a:p>
            <a:pPr marL="0" lvl="0" indent="0" algn="r" rtl="0">
              <a:lnSpc>
                <a:spcPct val="90000"/>
              </a:lnSpc>
              <a:spcBef>
                <a:spcPts val="1000"/>
              </a:spcBef>
              <a:spcAft>
                <a:spcPts val="0"/>
              </a:spcAft>
              <a:buClr>
                <a:srgbClr val="FFFFFF"/>
              </a:buClr>
              <a:buSzPts val="2800"/>
              <a:buNone/>
            </a:pPr>
            <a:r>
              <a:rPr lang="en" sz="2800" smtClean="0">
                <a:solidFill>
                  <a:srgbClr val="FFFFFF"/>
                </a:solidFill>
              </a:rPr>
              <a:t>Belén Romá</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l="1"/>
          <a:stretch/>
        </p:blipFill>
        <p:spPr>
          <a:xfrm>
            <a:off x="20" y="-22"/>
            <a:ext cx="12191977" cy="6858022"/>
          </a:xfrm>
          <a:prstGeom prst="rect">
            <a:avLst/>
          </a:prstGeom>
          <a:noFill/>
          <a:ln>
            <a:noFill/>
          </a:ln>
        </p:spPr>
      </p:pic>
      <p:sp>
        <p:nvSpPr>
          <p:cNvPr id="95" name="Google Shape;95;p14"/>
          <p:cNvSpPr/>
          <p:nvPr/>
        </p:nvSpPr>
        <p:spPr>
          <a:xfrm rot="-5400000">
            <a:off x="-1103377" y="1100316"/>
            <a:ext cx="6858003" cy="465734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4"/>
          <p:cNvSpPr txBox="1">
            <a:spLocks noGrp="1"/>
          </p:cNvSpPr>
          <p:nvPr>
            <p:ph type="title"/>
          </p:nvPr>
        </p:nvSpPr>
        <p:spPr>
          <a:xfrm>
            <a:off x="130628" y="472645"/>
            <a:ext cx="3657600" cy="24815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ct val="100000"/>
              <a:buFont typeface="Quattrocento Sans"/>
              <a:buNone/>
            </a:pPr>
            <a:r>
              <a:rPr lang="en" sz="3200">
                <a:solidFill>
                  <a:srgbClr val="002060"/>
                </a:solidFill>
                <a:latin typeface="Quattrocento Sans"/>
                <a:ea typeface="Quattrocento Sans"/>
                <a:cs typeface="Quattrocento Sans"/>
                <a:sym typeface="Quattrocento Sans"/>
              </a:rPr>
              <a:t>ANTIGENESIS </a:t>
            </a:r>
            <a:r>
              <a:rPr lang="es-ES" sz="3200">
                <a:solidFill>
                  <a:srgbClr val="002060"/>
                </a:solidFill>
                <a:latin typeface="Quattrocento Sans"/>
                <a:ea typeface="Quattrocento Sans"/>
                <a:cs typeface="Quattrocento Sans"/>
                <a:sym typeface="Quattrocento Sans"/>
              </a:rPr>
              <a:t/>
            </a:r>
            <a:br>
              <a:rPr lang="es-ES" sz="3200">
                <a:solidFill>
                  <a:srgbClr val="002060"/>
                </a:solidFill>
                <a:latin typeface="Quattrocento Sans"/>
                <a:ea typeface="Quattrocento Sans"/>
                <a:cs typeface="Quattrocento Sans"/>
                <a:sym typeface="Quattrocento Sans"/>
              </a:rPr>
            </a:br>
            <a:r>
              <a:rPr lang="es-ES" sz="3200">
                <a:solidFill>
                  <a:srgbClr val="002060"/>
                </a:solidFill>
              </a:rPr>
              <a:t/>
            </a:r>
            <a:br>
              <a:rPr lang="es-ES" sz="3200">
                <a:solidFill>
                  <a:srgbClr val="002060"/>
                </a:solidFill>
              </a:rPr>
            </a:br>
            <a:r>
              <a:rPr lang="en" sz="3200">
                <a:solidFill>
                  <a:srgbClr val="002060"/>
                </a:solidFill>
              </a:rPr>
              <a:t>Myth </a:t>
            </a:r>
            <a:r>
              <a:rPr lang="en" sz="3200" b="1">
                <a:solidFill>
                  <a:srgbClr val="002060"/>
                </a:solidFill>
              </a:rPr>
              <a:t>of uncreation </a:t>
            </a:r>
            <a:r>
              <a:rPr lang="es-ES" sz="3200" b="1">
                <a:solidFill>
                  <a:srgbClr val="002060"/>
                </a:solidFill>
              </a:rPr>
              <a:t/>
            </a:r>
            <a:br>
              <a:rPr lang="es-ES" sz="3200" b="1">
                <a:solidFill>
                  <a:srgbClr val="002060"/>
                </a:solidFill>
              </a:rPr>
            </a:br>
            <a:r>
              <a:rPr lang="en" sz="3200" b="1">
                <a:solidFill>
                  <a:srgbClr val="002060"/>
                </a:solidFill>
              </a:rPr>
              <a:t>(JI Gonzalez Faus)</a:t>
            </a:r>
            <a:endParaRPr sz="3200" b="1">
              <a:solidFill>
                <a:srgbClr val="002060"/>
              </a:solidFill>
            </a:endParaRPr>
          </a:p>
        </p:txBody>
      </p:sp>
      <p:sp>
        <p:nvSpPr>
          <p:cNvPr id="97" name="Google Shape;97;p14"/>
          <p:cNvSpPr/>
          <p:nvPr/>
        </p:nvSpPr>
        <p:spPr>
          <a:xfrm rot="5400000">
            <a:off x="7540187" y="2206184"/>
            <a:ext cx="6858003" cy="2445624"/>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417733" y="490537"/>
            <a:ext cx="5291663" cy="12747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en" sz="3100" b="1">
                <a:latin typeface="Quattrocento Sans"/>
                <a:ea typeface="Quattrocento Sans"/>
                <a:cs typeface="Quattrocento Sans"/>
                <a:sym typeface="Quattrocento Sans"/>
              </a:rPr>
              <a:t>RUPTURES HAVE A NAME: SIN</a:t>
            </a:r>
            <a:r>
              <a:rPr lang="es-ES" sz="3100">
                <a:latin typeface="Calibri"/>
                <a:ea typeface="Calibri"/>
                <a:cs typeface="Calibri"/>
                <a:sym typeface="Calibri"/>
              </a:rPr>
              <a:t/>
            </a:r>
            <a:br>
              <a:rPr lang="es-ES" sz="3100">
                <a:latin typeface="Calibri"/>
                <a:ea typeface="Calibri"/>
                <a:cs typeface="Calibri"/>
                <a:sym typeface="Calibri"/>
              </a:rPr>
            </a:br>
            <a:endParaRPr sz="3100"/>
          </a:p>
        </p:txBody>
      </p:sp>
      <p:pic>
        <p:nvPicPr>
          <p:cNvPr id="103" name="Google Shape;103;p15"/>
          <p:cNvPicPr preferRelativeResize="0"/>
          <p:nvPr/>
        </p:nvPicPr>
        <p:blipFill rotWithShape="1">
          <a:blip r:embed="rId3">
            <a:alphaModFix/>
          </a:blip>
          <a:srcRect l="20676" r="19086" b="-2"/>
          <a:stretch/>
        </p:blipFill>
        <p:spPr>
          <a:xfrm>
            <a:off x="2" y="1587"/>
            <a:ext cx="6095999"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04" name="Google Shape;104;p15"/>
          <p:cNvSpPr txBox="1">
            <a:spLocks noGrp="1"/>
          </p:cNvSpPr>
          <p:nvPr>
            <p:ph type="body" idx="1"/>
          </p:nvPr>
        </p:nvSpPr>
        <p:spPr>
          <a:xfrm>
            <a:off x="6417734" y="1765300"/>
            <a:ext cx="5291663" cy="4602161"/>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dk1"/>
              </a:buClr>
              <a:buSzPct val="100000"/>
              <a:buNone/>
            </a:pPr>
            <a:r>
              <a:rPr lang="en" sz="4000">
                <a:latin typeface="Calibri"/>
                <a:ea typeface="Calibri"/>
                <a:cs typeface="Calibri"/>
                <a:sym typeface="Calibri"/>
              </a:rPr>
              <a:t>“According to the Bible, the three vital relationships (with God, with our neighbor, with the earth) have been broken, not only externally but also within us. </a:t>
            </a:r>
            <a:r>
              <a:rPr lang="en" sz="4000" b="1">
                <a:latin typeface="Calibri"/>
                <a:ea typeface="Calibri"/>
                <a:cs typeface="Calibri"/>
                <a:sym typeface="Calibri"/>
              </a:rPr>
              <a:t>This rupture is sin </a:t>
            </a:r>
            <a:r>
              <a:rPr lang="en" sz="4000">
                <a:latin typeface="Calibri"/>
                <a:ea typeface="Calibri"/>
                <a:cs typeface="Calibri"/>
                <a:sym typeface="Calibri"/>
              </a:rPr>
              <a:t>…today sin is manifested with all its destructive force in wars, the various forms of violence and mistreatment, the abandonment of the most fragile, attacks on nature”</a:t>
            </a:r>
            <a:endParaRPr/>
          </a:p>
          <a:p>
            <a:pPr marL="0" lvl="0" indent="0" algn="ctr" rtl="0">
              <a:lnSpc>
                <a:spcPct val="90000"/>
              </a:lnSpc>
              <a:spcBef>
                <a:spcPts val="1800"/>
              </a:spcBef>
              <a:spcAft>
                <a:spcPts val="0"/>
              </a:spcAft>
              <a:buClr>
                <a:schemeClr val="dk1"/>
              </a:buClr>
              <a:buSzPct val="100000"/>
              <a:buNone/>
            </a:pPr>
            <a:r>
              <a:rPr lang="en" sz="4000">
                <a:latin typeface="Calibri"/>
                <a:ea typeface="Calibri"/>
                <a:cs typeface="Calibri"/>
                <a:sym typeface="Calibri"/>
              </a:rPr>
              <a:t>(Laudato Si, no. 66).</a:t>
            </a:r>
            <a:endParaRPr sz="4000">
              <a:latin typeface="Calibri"/>
              <a:ea typeface="Calibri"/>
              <a:cs typeface="Calibri"/>
              <a:sym typeface="Calibri"/>
            </a:endParaRPr>
          </a:p>
          <a:p>
            <a:pPr marL="228600" lvl="0" indent="-148590" algn="l" rtl="0">
              <a:lnSpc>
                <a:spcPct val="90000"/>
              </a:lnSpc>
              <a:spcBef>
                <a:spcPts val="1800"/>
              </a:spcBef>
              <a:spcAft>
                <a:spcPts val="0"/>
              </a:spcAft>
              <a:buClr>
                <a:schemeClr val="dk1"/>
              </a:buClr>
              <a:buSzPct val="100000"/>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6095999" y="508000"/>
            <a:ext cx="6095999" cy="12112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Quattrocento Sans"/>
              <a:buNone/>
            </a:pPr>
            <a:r>
              <a:rPr lang="en" sz="3700" b="1">
                <a:latin typeface="Quattrocento Sans"/>
                <a:ea typeface="Quattrocento Sans"/>
                <a:cs typeface="Quattrocento Sans"/>
                <a:sym typeface="Quattrocento Sans"/>
              </a:rPr>
              <a:t>“STRUCTURES OF SIN”</a:t>
            </a:r>
            <a:r>
              <a:rPr lang="es-ES" sz="3700">
                <a:latin typeface="Calibri"/>
                <a:ea typeface="Calibri"/>
                <a:cs typeface="Calibri"/>
                <a:sym typeface="Calibri"/>
              </a:rPr>
              <a:t/>
            </a:r>
            <a:br>
              <a:rPr lang="es-ES" sz="3700">
                <a:latin typeface="Calibri"/>
                <a:ea typeface="Calibri"/>
                <a:cs typeface="Calibri"/>
                <a:sym typeface="Calibri"/>
              </a:rPr>
            </a:br>
            <a:endParaRPr sz="3700"/>
          </a:p>
        </p:txBody>
      </p:sp>
      <p:pic>
        <p:nvPicPr>
          <p:cNvPr id="110" name="Google Shape;110;p16"/>
          <p:cNvPicPr preferRelativeResize="0"/>
          <p:nvPr/>
        </p:nvPicPr>
        <p:blipFill rotWithShape="1">
          <a:blip r:embed="rId3">
            <a:alphaModFix/>
          </a:blip>
          <a:srcRect l="32112" r="30767" b="-1"/>
          <a:stretch/>
        </p:blipFill>
        <p:spPr>
          <a:xfrm>
            <a:off x="2" y="1587"/>
            <a:ext cx="6095999"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11" name="Google Shape;111;p16"/>
          <p:cNvSpPr txBox="1">
            <a:spLocks noGrp="1"/>
          </p:cNvSpPr>
          <p:nvPr>
            <p:ph type="body" idx="1"/>
          </p:nvPr>
        </p:nvSpPr>
        <p:spPr>
          <a:xfrm>
            <a:off x="6334842" y="1496518"/>
            <a:ext cx="5618312" cy="4673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en" sz="1300">
                <a:latin typeface="Calibri"/>
                <a:ea typeface="Calibri"/>
                <a:cs typeface="Calibri"/>
                <a:sym typeface="Calibri"/>
              </a:rPr>
              <a:t> </a:t>
            </a:r>
            <a:endParaRPr sz="1300">
              <a:latin typeface="Calibri"/>
              <a:ea typeface="Calibri"/>
              <a:cs typeface="Calibri"/>
              <a:sym typeface="Calibri"/>
            </a:endParaRPr>
          </a:p>
          <a:p>
            <a:pPr marL="0" lvl="0" indent="0" algn="ctr" rtl="0">
              <a:lnSpc>
                <a:spcPct val="90000"/>
              </a:lnSpc>
              <a:spcBef>
                <a:spcPts val="1800"/>
              </a:spcBef>
              <a:spcAft>
                <a:spcPts val="0"/>
              </a:spcAft>
              <a:buClr>
                <a:schemeClr val="dk1"/>
              </a:buClr>
              <a:buSzPct val="100000"/>
              <a:buNone/>
            </a:pPr>
            <a:r>
              <a:rPr lang="en" sz="8800" u="sng">
                <a:latin typeface="Calibri"/>
                <a:ea typeface="Calibri"/>
                <a:cs typeface="Calibri"/>
                <a:sym typeface="Calibri"/>
              </a:rPr>
              <a:t>John Paul II </a:t>
            </a:r>
            <a:r>
              <a:rPr lang="en" sz="8800">
                <a:latin typeface="Calibri"/>
                <a:ea typeface="Calibri"/>
                <a:cs typeface="Calibri"/>
                <a:sym typeface="Calibri"/>
              </a:rPr>
              <a:t>: "It is not possible to easily reach a deep understanding of the reality that we have before our eyes without giving a name to the root of the evils that afflict us... The real nature of the evil that we face in the question of development of the peoples is a moral evil, the fruit of many sins that lead to </a:t>
            </a:r>
            <a:r>
              <a:rPr lang="en" sz="8800" b="1">
                <a:latin typeface="Calibri"/>
                <a:ea typeface="Calibri"/>
                <a:cs typeface="Calibri"/>
                <a:sym typeface="Calibri"/>
              </a:rPr>
              <a:t>structures of sin </a:t>
            </a:r>
            <a:r>
              <a:rPr lang="en" sz="8800">
                <a:latin typeface="Calibri"/>
                <a:ea typeface="Calibri"/>
                <a:cs typeface="Calibri"/>
                <a:sym typeface="Calibri"/>
              </a:rPr>
              <a:t>.</a:t>
            </a:r>
            <a:endParaRPr sz="8800">
              <a:latin typeface="Calibri"/>
              <a:ea typeface="Calibri"/>
              <a:cs typeface="Calibri"/>
              <a:sym typeface="Calibri"/>
            </a:endParaRPr>
          </a:p>
          <a:p>
            <a:pPr marL="0" lvl="0" indent="0" algn="ctr" rtl="0">
              <a:lnSpc>
                <a:spcPct val="90000"/>
              </a:lnSpc>
              <a:spcBef>
                <a:spcPts val="1800"/>
              </a:spcBef>
              <a:spcAft>
                <a:spcPts val="0"/>
              </a:spcAft>
              <a:buClr>
                <a:schemeClr val="dk1"/>
              </a:buClr>
              <a:buSzPct val="100000"/>
              <a:buNone/>
            </a:pPr>
            <a:r>
              <a:rPr lang="en" sz="8800" u="sng">
                <a:latin typeface="Calibri"/>
                <a:ea typeface="Calibri"/>
                <a:cs typeface="Calibri"/>
                <a:sym typeface="Calibri"/>
              </a:rPr>
              <a:t>Francisco </a:t>
            </a:r>
            <a:r>
              <a:rPr lang="en" sz="8800">
                <a:latin typeface="Calibri"/>
                <a:ea typeface="Calibri"/>
                <a:cs typeface="Calibri"/>
                <a:sym typeface="Calibri"/>
              </a:rPr>
              <a:t>: “the way in which humanity has in fact assumed technology and its development together with a homogeneous and one-dimensional paradigm…the </a:t>
            </a:r>
            <a:r>
              <a:rPr lang="en" sz="8800" b="1">
                <a:latin typeface="Calibri"/>
                <a:ea typeface="Calibri"/>
                <a:cs typeface="Calibri"/>
                <a:sym typeface="Calibri"/>
              </a:rPr>
              <a:t>technocratic paradigm </a:t>
            </a:r>
            <a:r>
              <a:rPr lang="en" sz="8800">
                <a:latin typeface="Calibri"/>
                <a:ea typeface="Calibri"/>
                <a:cs typeface="Calibri"/>
                <a:sym typeface="Calibri"/>
              </a:rPr>
              <a:t>. It supposes the lie of the infinite availability of the planet's goods that leads to 'squeezing' it to the limit and beyond the limit” (Laudato Si, 106). "There are not two separate crises, one environmental and the other social, but a single and complex socio-environmental crisis" (LS 139).</a:t>
            </a:r>
            <a:endParaRPr sz="8800">
              <a:latin typeface="Calibri"/>
              <a:ea typeface="Calibri"/>
              <a:cs typeface="Calibri"/>
              <a:sym typeface="Calibri"/>
            </a:endParaRPr>
          </a:p>
          <a:p>
            <a:pPr marL="228600" lvl="0" indent="-207962" algn="l" rtl="0">
              <a:lnSpc>
                <a:spcPct val="90000"/>
              </a:lnSpc>
              <a:spcBef>
                <a:spcPts val="1800"/>
              </a:spcBef>
              <a:spcAft>
                <a:spcPts val="0"/>
              </a:spcAft>
              <a:buClr>
                <a:schemeClr val="dk1"/>
              </a:buClr>
              <a:buSzPct val="100000"/>
              <a:buNone/>
            </a:pP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5913" y="327026"/>
            <a:ext cx="2452687" cy="22875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en" sz="2800" b="1">
                <a:latin typeface="Quattrocento Sans"/>
                <a:ea typeface="Quattrocento Sans"/>
                <a:cs typeface="Quattrocento Sans"/>
                <a:sym typeface="Quattrocento Sans"/>
              </a:rPr>
              <a:t>THE RICH DIVES </a:t>
            </a:r>
            <a:r>
              <a:rPr lang="es-ES" sz="2800" b="1">
                <a:latin typeface="Quattrocento Sans"/>
                <a:ea typeface="Quattrocento Sans"/>
                <a:cs typeface="Quattrocento Sans"/>
                <a:sym typeface="Quattrocento Sans"/>
              </a:rPr>
              <a:t/>
            </a:r>
            <a:br>
              <a:rPr lang="es-ES" sz="2800" b="1">
                <a:latin typeface="Quattrocento Sans"/>
                <a:ea typeface="Quattrocento Sans"/>
                <a:cs typeface="Quattrocento Sans"/>
                <a:sym typeface="Quattrocento Sans"/>
              </a:rPr>
            </a:br>
            <a:r>
              <a:rPr lang="en" sz="2800" b="1">
                <a:latin typeface="Quattrocento Sans"/>
                <a:ea typeface="Quattrocento Sans"/>
                <a:cs typeface="Quattrocento Sans"/>
                <a:sym typeface="Quattrocento Sans"/>
              </a:rPr>
              <a:t>AND THE MILLIONS OF LAZAROS</a:t>
            </a:r>
            <a:r>
              <a:rPr lang="es-ES" sz="2800">
                <a:latin typeface="Calibri"/>
                <a:ea typeface="Calibri"/>
                <a:cs typeface="Calibri"/>
                <a:sym typeface="Calibri"/>
              </a:rPr>
              <a:t/>
            </a:r>
            <a:br>
              <a:rPr lang="es-ES" sz="2800">
                <a:latin typeface="Calibri"/>
                <a:ea typeface="Calibri"/>
                <a:cs typeface="Calibri"/>
                <a:sym typeface="Calibri"/>
              </a:rPr>
            </a:br>
            <a:endParaRPr sz="2800"/>
          </a:p>
        </p:txBody>
      </p:sp>
      <p:sp>
        <p:nvSpPr>
          <p:cNvPr id="117" name="Google Shape;117;p17"/>
          <p:cNvSpPr txBox="1">
            <a:spLocks noGrp="1"/>
          </p:cNvSpPr>
          <p:nvPr>
            <p:ph type="body" idx="1"/>
          </p:nvPr>
        </p:nvSpPr>
        <p:spPr>
          <a:xfrm>
            <a:off x="2667000" y="327026"/>
            <a:ext cx="9209087" cy="2679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 sz="2400">
                <a:latin typeface="Calibri"/>
                <a:ea typeface="Calibri"/>
                <a:cs typeface="Calibri"/>
                <a:sym typeface="Calibri"/>
              </a:rPr>
              <a:t>“These are almost official data: the 50 richest people in the world have a net worth equivalent to 2.2 trillion dollars. Those fifty people alone could fund the healthcare and education of every poor child in the world, whether through taxes, philanthropic initiatives, or both. Those fifty people could save millions of lives every year.”</a:t>
            </a:r>
            <a:endParaRPr/>
          </a:p>
          <a:p>
            <a:pPr marL="0" lvl="0" indent="0" algn="ctr" rtl="0">
              <a:lnSpc>
                <a:spcPct val="90000"/>
              </a:lnSpc>
              <a:spcBef>
                <a:spcPts val="1000"/>
              </a:spcBef>
              <a:spcAft>
                <a:spcPts val="0"/>
              </a:spcAft>
              <a:buClr>
                <a:schemeClr val="dk1"/>
              </a:buClr>
              <a:buSzPts val="2400"/>
              <a:buNone/>
            </a:pPr>
            <a:r>
              <a:rPr lang="en" sz="2400">
                <a:latin typeface="Calibri"/>
                <a:ea typeface="Calibri"/>
                <a:cs typeface="Calibri"/>
                <a:sym typeface="Calibri"/>
              </a:rPr>
              <a:t>(Pope Francis, Address at the New Forms of Solidarity Seminar, 02/05/20)</a:t>
            </a:r>
            <a:endParaRPr sz="240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a:p>
        </p:txBody>
      </p:sp>
      <p:pic>
        <p:nvPicPr>
          <p:cNvPr id="118" name="Google Shape;118;p17"/>
          <p:cNvPicPr preferRelativeResize="0"/>
          <p:nvPr/>
        </p:nvPicPr>
        <p:blipFill rotWithShape="1">
          <a:blip r:embed="rId3">
            <a:alphaModFix/>
          </a:blip>
          <a:srcRect t="12976" b="33345"/>
          <a:stretch/>
        </p:blipFill>
        <p:spPr>
          <a:xfrm>
            <a:off x="0" y="2764738"/>
            <a:ext cx="12201168" cy="4093262"/>
          </a:xfrm>
          <a:custGeom>
            <a:avLst/>
            <a:gdLst/>
            <a:ahLst/>
            <a:cxnLst/>
            <a:rect l="l" t="t" r="r" b="b"/>
            <a:pathLst>
              <a:path w="12201168" h="4093262" extrusionOk="0">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19100" y="500062"/>
            <a:ext cx="5461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Quattrocento Sans"/>
              <a:buNone/>
            </a:pPr>
            <a:r>
              <a:rPr lang="en" sz="4400" b="1">
                <a:latin typeface="Quattrocento Sans"/>
                <a:ea typeface="Quattrocento Sans"/>
                <a:cs typeface="Quattrocento Sans"/>
                <a:sym typeface="Quattrocento Sans"/>
              </a:rPr>
              <a:t>WORLD INEQUALITY</a:t>
            </a:r>
            <a:endParaRPr/>
          </a:p>
        </p:txBody>
      </p:sp>
      <p:sp>
        <p:nvSpPr>
          <p:cNvPr id="124" name="Google Shape;124;p18"/>
          <p:cNvSpPr txBox="1">
            <a:spLocks noGrp="1"/>
          </p:cNvSpPr>
          <p:nvPr>
            <p:ph type="body" idx="1"/>
          </p:nvPr>
        </p:nvSpPr>
        <p:spPr>
          <a:xfrm>
            <a:off x="7391400" y="901700"/>
            <a:ext cx="4622800" cy="5549899"/>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en" sz="3100">
                <a:latin typeface="Calibri"/>
                <a:ea typeface="Calibri"/>
                <a:cs typeface="Calibri"/>
                <a:sym typeface="Calibri"/>
              </a:rPr>
              <a:t>Comprehensive, quality education and graduation patterns remain a global challenge. Despite the objectives and goals formulated by the United Nations (UN) and other organizations (cf. Objective 4), and the important efforts made by some countries, education continues to be unequal among the world population.</a:t>
            </a:r>
            <a:endParaRPr/>
          </a:p>
          <a:p>
            <a:pPr marL="0" lvl="0" indent="0" algn="ctr" rtl="0">
              <a:lnSpc>
                <a:spcPct val="90000"/>
              </a:lnSpc>
              <a:spcBef>
                <a:spcPts val="1800"/>
              </a:spcBef>
              <a:spcAft>
                <a:spcPts val="0"/>
              </a:spcAft>
              <a:buClr>
                <a:schemeClr val="dk1"/>
              </a:buClr>
              <a:buSzPct val="100000"/>
              <a:buNone/>
            </a:pPr>
            <a:r>
              <a:rPr lang="en" sz="3100">
                <a:latin typeface="Calibri"/>
                <a:ea typeface="Calibri"/>
                <a:cs typeface="Calibri"/>
                <a:sym typeface="Calibri"/>
              </a:rPr>
              <a:t>(Speech at the Education Seminar: The Global Compact, 02/07/20)</a:t>
            </a:r>
            <a:endParaRPr sz="3100">
              <a:latin typeface="Calibri"/>
              <a:ea typeface="Calibri"/>
              <a:cs typeface="Calibri"/>
              <a:sym typeface="Calibri"/>
            </a:endParaRPr>
          </a:p>
          <a:p>
            <a:pPr marL="228600" lvl="0" indent="-77470" algn="l" rtl="0">
              <a:lnSpc>
                <a:spcPct val="90000"/>
              </a:lnSpc>
              <a:spcBef>
                <a:spcPts val="1800"/>
              </a:spcBef>
              <a:spcAft>
                <a:spcPts val="0"/>
              </a:spcAft>
              <a:buClr>
                <a:schemeClr val="dk1"/>
              </a:buClr>
              <a:buSzPct val="100000"/>
              <a:buNone/>
            </a:pPr>
            <a:endParaRPr/>
          </a:p>
        </p:txBody>
      </p:sp>
      <p:pic>
        <p:nvPicPr>
          <p:cNvPr id="125" name="Google Shape;125;p18"/>
          <p:cNvPicPr preferRelativeResize="0"/>
          <p:nvPr/>
        </p:nvPicPr>
        <p:blipFill rotWithShape="1">
          <a:blip r:embed="rId3">
            <a:alphaModFix/>
          </a:blip>
          <a:srcRect r="2389"/>
          <a:stretch/>
        </p:blipFill>
        <p:spPr>
          <a:xfrm>
            <a:off x="306453" y="1990726"/>
            <a:ext cx="6880094" cy="422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9"/>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19"/>
          <p:cNvPicPr preferRelativeResize="0"/>
          <p:nvPr/>
        </p:nvPicPr>
        <p:blipFill rotWithShape="1">
          <a:blip r:embed="rId3">
            <a:alphaModFix/>
          </a:blip>
          <a:srcRect r="14342" b="-1"/>
          <a:stretch/>
        </p:blipFill>
        <p:spPr>
          <a:xfrm>
            <a:off x="1" y="10"/>
            <a:ext cx="9669642" cy="6857990"/>
          </a:xfrm>
          <a:prstGeom prst="rect">
            <a:avLst/>
          </a:prstGeom>
          <a:noFill/>
          <a:ln>
            <a:noFill/>
          </a:ln>
        </p:spPr>
      </p:pic>
      <p:sp>
        <p:nvSpPr>
          <p:cNvPr id="132" name="Google Shape;132;p19"/>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19"/>
          <p:cNvSpPr txBox="1">
            <a:spLocks noGrp="1"/>
          </p:cNvSpPr>
          <p:nvPr>
            <p:ph type="title"/>
          </p:nvPr>
        </p:nvSpPr>
        <p:spPr>
          <a:xfrm>
            <a:off x="7836410" y="377825"/>
            <a:ext cx="3822189" cy="1899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Quattrocento Sans"/>
              <a:buNone/>
            </a:pPr>
            <a:r>
              <a:rPr lang="en" sz="3100" b="1">
                <a:latin typeface="Quattrocento Sans"/>
                <a:ea typeface="Quattrocento Sans"/>
                <a:cs typeface="Quattrocento Sans"/>
                <a:sym typeface="Quattrocento Sans"/>
              </a:rPr>
              <a:t>IT IS POSSIBLE TO CHANGE THE LOGIC</a:t>
            </a:r>
            <a:r>
              <a:rPr lang="es-ES" sz="3100">
                <a:latin typeface="Calibri"/>
                <a:ea typeface="Calibri"/>
                <a:cs typeface="Calibri"/>
                <a:sym typeface="Calibri"/>
              </a:rPr>
              <a:t/>
            </a:r>
            <a:br>
              <a:rPr lang="es-ES" sz="3100">
                <a:latin typeface="Calibri"/>
                <a:ea typeface="Calibri"/>
                <a:cs typeface="Calibri"/>
                <a:sym typeface="Calibri"/>
              </a:rPr>
            </a:br>
            <a:endParaRPr sz="3100"/>
          </a:p>
        </p:txBody>
      </p:sp>
      <p:sp>
        <p:nvSpPr>
          <p:cNvPr id="134" name="Google Shape;134;p19"/>
          <p:cNvSpPr txBox="1">
            <a:spLocks noGrp="1"/>
          </p:cNvSpPr>
          <p:nvPr>
            <p:ph type="body" idx="1"/>
          </p:nvPr>
        </p:nvSpPr>
        <p:spPr>
          <a:xfrm>
            <a:off x="7531609" y="2146301"/>
            <a:ext cx="4431790" cy="44796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 sz="2400">
                <a:latin typeface="Calibri"/>
                <a:ea typeface="Calibri"/>
                <a:cs typeface="Calibri"/>
                <a:sym typeface="Calibri"/>
              </a:rPr>
              <a:t>Another fundamental principle that must be put back at the center of the educational agenda is the one by which it is affirmed </a:t>
            </a:r>
            <a:r>
              <a:rPr lang="en" sz="2400" b="1">
                <a:latin typeface="Calibri"/>
                <a:ea typeface="Calibri"/>
                <a:cs typeface="Calibri"/>
                <a:sym typeface="Calibri"/>
              </a:rPr>
              <a:t>that the world can change </a:t>
            </a:r>
            <a:r>
              <a:rPr lang="en" sz="2400">
                <a:latin typeface="Calibri"/>
                <a:ea typeface="Calibri"/>
                <a:cs typeface="Calibri"/>
                <a:sym typeface="Calibri"/>
              </a:rPr>
              <a:t>. Without this principle, human desire, especially that of the youngest, is deprived of the hope and energy necessary to transcend, to go towards the other.</a:t>
            </a:r>
            <a:endParaRPr/>
          </a:p>
          <a:p>
            <a:pPr marL="0" lvl="0" indent="0" algn="ctr" rtl="0">
              <a:lnSpc>
                <a:spcPct val="90000"/>
              </a:lnSpc>
              <a:spcBef>
                <a:spcPts val="1000"/>
              </a:spcBef>
              <a:spcAft>
                <a:spcPts val="0"/>
              </a:spcAft>
              <a:buClr>
                <a:schemeClr val="dk1"/>
              </a:buClr>
              <a:buSzPts val="2400"/>
              <a:buNone/>
            </a:pPr>
            <a:r>
              <a:rPr lang="en" sz="2400">
                <a:latin typeface="Calibri"/>
                <a:ea typeface="Calibri"/>
                <a:cs typeface="Calibri"/>
                <a:sym typeface="Calibri"/>
              </a:rPr>
              <a:t>(Instrumentum laboris, The Vision. 3. The world can change)</a:t>
            </a:r>
            <a:endParaRPr sz="2400">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84719" y="865190"/>
            <a:ext cx="5136933" cy="9572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C00000"/>
              </a:buClr>
              <a:buSzPct val="100000"/>
              <a:buFont typeface="Quattrocento Sans"/>
              <a:buNone/>
            </a:pPr>
            <a:r>
              <a:rPr lang="en" sz="3100" b="1">
                <a:solidFill>
                  <a:srgbClr val="C00000"/>
                </a:solidFill>
                <a:latin typeface="Quattrocento Sans"/>
                <a:ea typeface="Quattrocento Sans"/>
                <a:cs typeface="Quattrocento Sans"/>
                <a:sym typeface="Quattrocento Sans"/>
              </a:rPr>
              <a:t>CALLED TO BE BUILDERS OF PEACE</a:t>
            </a:r>
            <a:r>
              <a:rPr lang="es-ES" sz="2800">
                <a:latin typeface="Calibri"/>
                <a:ea typeface="Calibri"/>
                <a:cs typeface="Calibri"/>
                <a:sym typeface="Calibri"/>
              </a:rPr>
              <a:t/>
            </a:r>
            <a:br>
              <a:rPr lang="es-ES" sz="2800">
                <a:latin typeface="Calibri"/>
                <a:ea typeface="Calibri"/>
                <a:cs typeface="Calibri"/>
                <a:sym typeface="Calibri"/>
              </a:rPr>
            </a:br>
            <a:endParaRPr sz="2800"/>
          </a:p>
        </p:txBody>
      </p:sp>
      <p:sp>
        <p:nvSpPr>
          <p:cNvPr id="140" name="Google Shape;140;p20"/>
          <p:cNvSpPr txBox="1">
            <a:spLocks noGrp="1"/>
          </p:cNvSpPr>
          <p:nvPr>
            <p:ph type="body" idx="1"/>
          </p:nvPr>
        </p:nvSpPr>
        <p:spPr>
          <a:xfrm>
            <a:off x="5829301" y="520700"/>
            <a:ext cx="6192498" cy="6183311"/>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n" sz="2000">
                <a:latin typeface="Calibri"/>
                <a:ea typeface="Calibri"/>
                <a:cs typeface="Calibri"/>
                <a:sym typeface="Calibri"/>
              </a:rPr>
              <a:t>Brothers, sisters, we are called to be </a:t>
            </a:r>
            <a:r>
              <a:rPr lang="en" sz="2000" b="1">
                <a:latin typeface="Calibri"/>
                <a:ea typeface="Calibri"/>
                <a:cs typeface="Calibri"/>
                <a:sym typeface="Calibri"/>
              </a:rPr>
              <a:t>missionaries of peace </a:t>
            </a:r>
            <a:r>
              <a:rPr lang="en" sz="2000">
                <a:latin typeface="Calibri"/>
                <a:ea typeface="Calibri"/>
                <a:cs typeface="Calibri"/>
                <a:sym typeface="Calibri"/>
              </a:rPr>
              <a:t>, and this will give us peace. It's a choice; is to make room in our hearts for everyone, is to believe that ethnic, regional, social,</a:t>
            </a:r>
            <a:r>
              <a:rPr lang="en" sz="2000" b="1">
                <a:latin typeface="Calibri"/>
                <a:ea typeface="Calibri"/>
                <a:cs typeface="Calibri"/>
                <a:sym typeface="Calibri"/>
              </a:rPr>
              <a:t> </a:t>
            </a:r>
            <a:r>
              <a:rPr lang="en" sz="2000">
                <a:latin typeface="Calibri"/>
                <a:ea typeface="Calibri"/>
                <a:cs typeface="Calibri"/>
                <a:sym typeface="Calibri"/>
              </a:rPr>
              <a:t>religious and cultural</a:t>
            </a:r>
            <a:r>
              <a:rPr lang="en" sz="2000" b="1">
                <a:latin typeface="Calibri"/>
                <a:ea typeface="Calibri"/>
                <a:cs typeface="Calibri"/>
                <a:sym typeface="Calibri"/>
              </a:rPr>
              <a:t> </a:t>
            </a:r>
            <a:r>
              <a:rPr lang="en" sz="2000">
                <a:latin typeface="Calibri"/>
                <a:ea typeface="Calibri"/>
                <a:cs typeface="Calibri"/>
                <a:sym typeface="Calibri"/>
              </a:rPr>
              <a:t>they come later and are not obstacles; that the others are brothers and sisters, members of the same human community; that each one is the recipient of the peace that Jesus has brought to the world. It is believing that Christians are called to collaborate with everyone, to break the cycle of violence, to dismantle the plots of hate. Yes, Christians, sent by Christ, are called, by definition, to be </a:t>
            </a:r>
            <a:r>
              <a:rPr lang="en" sz="2000" b="1" i="1">
                <a:latin typeface="Calibri"/>
                <a:ea typeface="Calibri"/>
                <a:cs typeface="Calibri"/>
                <a:sym typeface="Calibri"/>
              </a:rPr>
              <a:t>aware of peace in the world </a:t>
            </a:r>
            <a:r>
              <a:rPr lang="en" sz="2000">
                <a:latin typeface="Calibri"/>
                <a:ea typeface="Calibri"/>
                <a:cs typeface="Calibri"/>
                <a:sym typeface="Calibri"/>
              </a:rPr>
              <a:t>; not only critical consciences, but above all </a:t>
            </a:r>
            <a:r>
              <a:rPr lang="en" sz="2000" b="1">
                <a:latin typeface="Calibri"/>
                <a:ea typeface="Calibri"/>
                <a:cs typeface="Calibri"/>
                <a:sym typeface="Calibri"/>
              </a:rPr>
              <a:t>witnesses of love </a:t>
            </a:r>
            <a:r>
              <a:rPr lang="en" sz="2000">
                <a:latin typeface="Calibri"/>
                <a:ea typeface="Calibri"/>
                <a:cs typeface="Calibri"/>
                <a:sym typeface="Calibri"/>
              </a:rPr>
              <a:t>; not claiming their own rights, but those of the Gospel, which are brotherhood, love and forgiveness; not seekers of their own interests, but missionaries of the passionate love that God has for every human being</a:t>
            </a:r>
            <a:endParaRPr/>
          </a:p>
          <a:p>
            <a:pPr marL="0" lvl="0" indent="0" algn="ctr" rtl="0">
              <a:lnSpc>
                <a:spcPct val="90000"/>
              </a:lnSpc>
              <a:spcBef>
                <a:spcPts val="1600"/>
              </a:spcBef>
              <a:spcAft>
                <a:spcPts val="0"/>
              </a:spcAft>
              <a:buClr>
                <a:schemeClr val="dk1"/>
              </a:buClr>
              <a:buSzPct val="100000"/>
              <a:buNone/>
            </a:pPr>
            <a:r>
              <a:rPr lang="en" sz="2000" i="1">
                <a:latin typeface="Calibri"/>
                <a:ea typeface="Calibri"/>
                <a:cs typeface="Calibri"/>
                <a:sym typeface="Calibri"/>
              </a:rPr>
              <a:t>Moto azalí na matói ma koyoka </a:t>
            </a:r>
            <a:r>
              <a:rPr lang="en" sz="2000">
                <a:latin typeface="Calibri"/>
                <a:ea typeface="Calibri"/>
                <a:cs typeface="Calibri"/>
                <a:sym typeface="Calibri"/>
              </a:rPr>
              <a:t>[He who has ears to hear] </a:t>
            </a:r>
            <a:r>
              <a:rPr lang="en" sz="2000" i="1">
                <a:latin typeface="Calibri"/>
                <a:ea typeface="Calibri"/>
                <a:cs typeface="Calibri"/>
                <a:sym typeface="Calibri"/>
              </a:rPr>
              <a:t>R/Ayoka </a:t>
            </a:r>
            <a:r>
              <a:rPr lang="en" sz="2000">
                <a:latin typeface="Calibri"/>
                <a:ea typeface="Calibri"/>
                <a:cs typeface="Calibri"/>
                <a:sym typeface="Calibri"/>
              </a:rPr>
              <a:t>[Let him hear]</a:t>
            </a:r>
            <a:endParaRPr sz="2000">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ct val="100000"/>
              <a:buNone/>
            </a:pPr>
            <a:r>
              <a:rPr lang="en" sz="2000" i="1">
                <a:latin typeface="Calibri"/>
                <a:ea typeface="Calibri"/>
                <a:cs typeface="Calibri"/>
                <a:sym typeface="Calibri"/>
              </a:rPr>
              <a:t>Moto azali na motema mwa kondima</a:t>
            </a:r>
            <a:r>
              <a:rPr lang="en" sz="2000" b="1">
                <a:latin typeface="Calibri"/>
                <a:ea typeface="Calibri"/>
                <a:cs typeface="Calibri"/>
                <a:sym typeface="Calibri"/>
              </a:rPr>
              <a:t> </a:t>
            </a:r>
            <a:r>
              <a:rPr lang="en" sz="2000">
                <a:latin typeface="Calibri"/>
                <a:ea typeface="Calibri"/>
                <a:cs typeface="Calibri"/>
                <a:sym typeface="Calibri"/>
              </a:rPr>
              <a:t>[He who has the heart to accept] </a:t>
            </a:r>
            <a:r>
              <a:rPr lang="en" sz="2000" i="1">
                <a:latin typeface="Calibri"/>
                <a:ea typeface="Calibri"/>
                <a:cs typeface="Calibri"/>
                <a:sym typeface="Calibri"/>
              </a:rPr>
              <a:t>R/Andima</a:t>
            </a:r>
            <a:r>
              <a:rPr lang="en" sz="2000" b="1" i="1">
                <a:latin typeface="Calibri"/>
                <a:ea typeface="Calibri"/>
                <a:cs typeface="Calibri"/>
                <a:sym typeface="Calibri"/>
              </a:rPr>
              <a:t> </a:t>
            </a:r>
            <a:r>
              <a:rPr lang="en" sz="2000">
                <a:latin typeface="Calibri"/>
                <a:ea typeface="Calibri"/>
                <a:cs typeface="Calibri"/>
                <a:sym typeface="Calibri"/>
              </a:rPr>
              <a:t>[That I accept]</a:t>
            </a:r>
            <a:endParaRPr sz="2000">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ct val="100000"/>
              <a:buNone/>
            </a:pPr>
            <a:r>
              <a:rPr lang="en" sz="2000">
                <a:latin typeface="Calibri"/>
                <a:ea typeface="Calibri"/>
                <a:cs typeface="Calibri"/>
                <a:sym typeface="Calibri"/>
              </a:rPr>
              <a:t>Pope Francis, Apostolic Visit to the Democratic Republic of the Congo, Kinshasa, 02/1/23</a:t>
            </a:r>
            <a:endParaRPr sz="200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ct val="100000"/>
              <a:buNone/>
            </a:pPr>
            <a:endParaRPr sz="2000">
              <a:latin typeface="Calibri"/>
              <a:ea typeface="Calibri"/>
              <a:cs typeface="Calibri"/>
              <a:sym typeface="Calibri"/>
            </a:endParaRPr>
          </a:p>
          <a:p>
            <a:pPr marL="0" lvl="0" indent="0" algn="l" rtl="0">
              <a:lnSpc>
                <a:spcPct val="90000"/>
              </a:lnSpc>
              <a:spcBef>
                <a:spcPts val="600"/>
              </a:spcBef>
              <a:spcAft>
                <a:spcPts val="0"/>
              </a:spcAft>
              <a:buClr>
                <a:schemeClr val="dk1"/>
              </a:buClr>
              <a:buSzPct val="100000"/>
              <a:buNone/>
            </a:pPr>
            <a:endParaRPr sz="1100">
              <a:latin typeface="Calibri"/>
              <a:ea typeface="Calibri"/>
              <a:cs typeface="Calibri"/>
              <a:sym typeface="Calibri"/>
            </a:endParaRPr>
          </a:p>
          <a:p>
            <a:pPr marL="0" lvl="0" indent="0" algn="l" rtl="0">
              <a:lnSpc>
                <a:spcPct val="90000"/>
              </a:lnSpc>
              <a:spcBef>
                <a:spcPts val="600"/>
              </a:spcBef>
              <a:spcAft>
                <a:spcPts val="0"/>
              </a:spcAft>
              <a:buClr>
                <a:schemeClr val="dk1"/>
              </a:buClr>
              <a:buSzPct val="100000"/>
              <a:buNone/>
            </a:pPr>
            <a:endParaRPr sz="1100">
              <a:latin typeface="Calibri"/>
              <a:ea typeface="Calibri"/>
              <a:cs typeface="Calibri"/>
              <a:sym typeface="Calibri"/>
            </a:endParaRPr>
          </a:p>
        </p:txBody>
      </p:sp>
      <p:pic>
        <p:nvPicPr>
          <p:cNvPr id="141" name="Google Shape;141;p20"/>
          <p:cNvPicPr preferRelativeResize="0"/>
          <p:nvPr/>
        </p:nvPicPr>
        <p:blipFill rotWithShape="1">
          <a:blip r:embed="rId3">
            <a:alphaModFix/>
          </a:blip>
          <a:srcRect/>
          <a:stretch/>
        </p:blipFill>
        <p:spPr>
          <a:xfrm>
            <a:off x="77069" y="1492250"/>
            <a:ext cx="6018931" cy="4729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98500" y="1044850"/>
            <a:ext cx="53975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Quattrocento Sans"/>
              <a:buNone/>
            </a:pPr>
            <a:r>
              <a:rPr lang="en" sz="4400" b="1">
                <a:latin typeface="Quattrocento Sans"/>
                <a:ea typeface="Quattrocento Sans"/>
                <a:cs typeface="Quattrocento Sans"/>
                <a:sym typeface="Quattrocento Sans"/>
              </a:rPr>
              <a:t>MYSTIC EDUCATORS</a:t>
            </a:r>
            <a:r>
              <a:rPr lang="es-ES" sz="4400">
                <a:latin typeface="Calibri"/>
                <a:ea typeface="Calibri"/>
                <a:cs typeface="Calibri"/>
                <a:sym typeface="Calibri"/>
              </a:rPr>
              <a:t/>
            </a:r>
            <a:br>
              <a:rPr lang="es-ES" sz="4400">
                <a:latin typeface="Calibri"/>
                <a:ea typeface="Calibri"/>
                <a:cs typeface="Calibri"/>
                <a:sym typeface="Calibri"/>
              </a:rPr>
            </a:br>
            <a:endParaRPr/>
          </a:p>
        </p:txBody>
      </p:sp>
      <p:sp>
        <p:nvSpPr>
          <p:cNvPr id="147" name="Google Shape;147;p21"/>
          <p:cNvSpPr txBox="1">
            <a:spLocks noGrp="1"/>
          </p:cNvSpPr>
          <p:nvPr>
            <p:ph type="body" idx="1"/>
          </p:nvPr>
        </p:nvSpPr>
        <p:spPr>
          <a:xfrm>
            <a:off x="698500" y="2078313"/>
            <a:ext cx="56388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7000"/>
              </a:lnSpc>
              <a:spcBef>
                <a:spcPts val="0"/>
              </a:spcBef>
              <a:spcAft>
                <a:spcPts val="0"/>
              </a:spcAft>
              <a:buClr>
                <a:schemeClr val="dk1"/>
              </a:buClr>
              <a:buSzPct val="100000"/>
              <a:buNone/>
            </a:pPr>
            <a:endParaRPr sz="3200">
              <a:latin typeface="Calibri"/>
              <a:ea typeface="Calibri"/>
              <a:cs typeface="Calibri"/>
              <a:sym typeface="Calibri"/>
            </a:endParaRPr>
          </a:p>
          <a:p>
            <a:pPr marL="0" lvl="0" indent="0" algn="ctr" rtl="0">
              <a:lnSpc>
                <a:spcPct val="107000"/>
              </a:lnSpc>
              <a:spcBef>
                <a:spcPts val="1800"/>
              </a:spcBef>
              <a:spcAft>
                <a:spcPts val="0"/>
              </a:spcAft>
              <a:buClr>
                <a:schemeClr val="dk1"/>
              </a:buClr>
              <a:buSzPct val="100000"/>
              <a:buNone/>
            </a:pPr>
            <a:r>
              <a:rPr lang="en" sz="3200">
                <a:latin typeface="Calibri"/>
                <a:ea typeface="Calibri"/>
                <a:cs typeface="Calibri"/>
                <a:sym typeface="Calibri"/>
              </a:rPr>
              <a:t>And in this perspective we feel the challenge of discovering and transmitting </a:t>
            </a:r>
            <a:r>
              <a:rPr lang="en" sz="3200" b="1">
                <a:latin typeface="Calibri"/>
                <a:ea typeface="Calibri"/>
                <a:cs typeface="Calibri"/>
                <a:sym typeface="Calibri"/>
              </a:rPr>
              <a:t>the 'mystique' of living together </a:t>
            </a:r>
            <a:r>
              <a:rPr lang="en" sz="3200">
                <a:latin typeface="Calibri"/>
                <a:ea typeface="Calibri"/>
                <a:cs typeface="Calibri"/>
                <a:sym typeface="Calibri"/>
              </a:rPr>
              <a:t>, of mixing, of meeting, of holding arms, of supporting each other, of participating in that somewhat chaotic tide that can become a true experience of fraternity. , in a solidarity caravan (EG 87).</a:t>
            </a:r>
            <a:endParaRPr/>
          </a:p>
          <a:p>
            <a:pPr marL="0" lvl="0" indent="0" algn="ctr" rtl="0">
              <a:lnSpc>
                <a:spcPct val="107000"/>
              </a:lnSpc>
              <a:spcBef>
                <a:spcPts val="1800"/>
              </a:spcBef>
              <a:spcAft>
                <a:spcPts val="0"/>
              </a:spcAft>
              <a:buClr>
                <a:schemeClr val="dk1"/>
              </a:buClr>
              <a:buSzPct val="100000"/>
              <a:buNone/>
            </a:pPr>
            <a:r>
              <a:rPr lang="en" sz="3200">
                <a:latin typeface="Calibri"/>
                <a:ea typeface="Calibri"/>
                <a:cs typeface="Calibri"/>
                <a:sym typeface="Calibri"/>
              </a:rPr>
              <a:t>(Instrumentum laboris, 1. Introduction)</a:t>
            </a:r>
            <a:endParaRPr sz="3200">
              <a:latin typeface="Calibri"/>
              <a:ea typeface="Calibri"/>
              <a:cs typeface="Calibri"/>
              <a:sym typeface="Calibri"/>
            </a:endParaRPr>
          </a:p>
          <a:p>
            <a:pPr marL="228600" lvl="0" indent="-90804" algn="l" rtl="0">
              <a:lnSpc>
                <a:spcPct val="90000"/>
              </a:lnSpc>
              <a:spcBef>
                <a:spcPts val="1800"/>
              </a:spcBef>
              <a:spcAft>
                <a:spcPts val="0"/>
              </a:spcAft>
              <a:buClr>
                <a:schemeClr val="dk1"/>
              </a:buClr>
              <a:buSzPct val="100000"/>
              <a:buNone/>
            </a:pPr>
            <a:endParaRPr/>
          </a:p>
        </p:txBody>
      </p:sp>
      <p:pic>
        <p:nvPicPr>
          <p:cNvPr id="148" name="Google Shape;148;p21"/>
          <p:cNvPicPr preferRelativeResize="0"/>
          <p:nvPr/>
        </p:nvPicPr>
        <p:blipFill rotWithShape="1">
          <a:blip r:embed="rId3">
            <a:alphaModFix/>
          </a:blip>
          <a:srcRect/>
          <a:stretch/>
        </p:blipFill>
        <p:spPr>
          <a:xfrm>
            <a:off x="6984206" y="0"/>
            <a:ext cx="5207794" cy="68580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Panorámica</PresentationFormat>
  <Paragraphs>30</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Times New Roman</vt:lpstr>
      <vt:lpstr>Quattrocento Sans</vt:lpstr>
      <vt:lpstr>Arial</vt:lpstr>
      <vt:lpstr>Calibri</vt:lpstr>
      <vt:lpstr>Tema de Office</vt:lpstr>
      <vt:lpstr>VULNERABILITY  “ON ANOTHER SCALE”  Structural sin</vt:lpstr>
      <vt:lpstr>ANTIGENESIS   Myth of uncreation  (JI Gonzalez Faus)</vt:lpstr>
      <vt:lpstr>RUPTURES HAVE A NAME: SIN </vt:lpstr>
      <vt:lpstr>“STRUCTURES OF SIN” </vt:lpstr>
      <vt:lpstr>THE RICH DIVES  AND THE MILLIONS OF LAZAROS </vt:lpstr>
      <vt:lpstr>WORLD INEQUALITY</vt:lpstr>
      <vt:lpstr>IT IS POSSIBLE TO CHANGE THE LOGIC </vt:lpstr>
      <vt:lpstr>CALLED TO BE BUILDERS OF PEACE </vt:lpstr>
      <vt:lpstr>MYSTIC EDUCATORS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VULNERABILITY  “ON ANOTHER SCALE”  Structural sin</dc:title>
  <cp:lastModifiedBy>Maria Carmen</cp:lastModifiedBy>
  <cp:revision>1</cp:revision>
  <dcterms:modified xsi:type="dcterms:W3CDTF">2023-06-30T14:39:10Z</dcterms:modified>
</cp:coreProperties>
</file>